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6.png" ContentType="image/png"/>
  <Override PartName="/ppt/media/image21.png" ContentType="image/png"/>
  <Override PartName="/ppt/media/image7.wmf" ContentType="image/x-wmf"/>
  <Override PartName="/ppt/media/image11.png" ContentType="image/png"/>
  <Override PartName="/ppt/media/image8.png" ContentType="image/png"/>
  <Override PartName="/ppt/media/image23.png" ContentType="image/png"/>
  <Override PartName="/ppt/media/image9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5.png" ContentType="image/png"/>
  <Override PartName="/ppt/media/image20.png" ContentType="image/png"/>
  <Override PartName="/ppt/media/image24.wmf" ContentType="image/x-wmf"/>
  <Override PartName="/ppt/media/image25.wmf" ContentType="image/x-wmf"/>
  <Override PartName="/ppt/media/image15.png" ContentType="image/png"/>
  <Override PartName="/ppt/media/image30.png" ContentType="image/png"/>
  <Override PartName="/ppt/media/image16.png" ContentType="image/png"/>
  <Override PartName="/ppt/media/image31.png" ContentType="image/png"/>
  <Override PartName="/ppt/media/image26.png" ContentType="image/png"/>
  <Override PartName="/ppt/media/image17.png" ContentType="image/png"/>
  <Override PartName="/ppt/media/image32.png" ContentType="image/png"/>
  <Override PartName="/ppt/media/image27.png" ContentType="image/png"/>
  <Override PartName="/ppt/media/image18.png" ContentType="image/png"/>
  <Override PartName="/ppt/media/image33.png" ContentType="image/png"/>
  <Override PartName="/ppt/media/image28.png" ContentType="image/png"/>
  <Override PartName="/ppt/media/image19.png" ContentType="image/png"/>
  <Override PartName="/ppt/media/image34.png" ContentType="image/png"/>
  <Override PartName="/ppt/media/image10.png" ContentType="image/png"/>
  <Override PartName="/ppt/media/image29.png" ContentType="image/png"/>
  <Override PartName="/ppt/media/image35.png" ContentType="image/png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fik 14" descr=""/>
          <p:cNvPicPr/>
          <p:nvPr/>
        </p:nvPicPr>
        <p:blipFill>
          <a:blip r:embed="rId3"/>
          <a:stretch/>
        </p:blipFill>
        <p:spPr>
          <a:xfrm>
            <a:off x="540000" y="360000"/>
            <a:ext cx="1222560" cy="410040"/>
          </a:xfrm>
          <a:prstGeom prst="rect">
            <a:avLst/>
          </a:prstGeom>
          <a:ln w="0">
            <a:noFill/>
          </a:ln>
        </p:spPr>
      </p:pic>
      <p:pic>
        <p:nvPicPr>
          <p:cNvPr id="1" name="Grafik 18" descr=""/>
          <p:cNvPicPr/>
          <p:nvPr/>
        </p:nvPicPr>
        <p:blipFill>
          <a:blip r:embed="rId4"/>
          <a:stretch/>
        </p:blipFill>
        <p:spPr>
          <a:xfrm>
            <a:off x="7561440" y="4648320"/>
            <a:ext cx="1222560" cy="269640"/>
          </a:xfrm>
          <a:prstGeom prst="rect">
            <a:avLst/>
          </a:prstGeom>
          <a:ln w="0">
            <a:noFill/>
          </a:ln>
        </p:spPr>
      </p:pic>
      <p:pic>
        <p:nvPicPr>
          <p:cNvPr id="2" name="Grafik 19" descr=""/>
          <p:cNvPicPr/>
          <p:nvPr/>
        </p:nvPicPr>
        <p:blipFill>
          <a:blip r:embed="rId5"/>
          <a:stretch/>
        </p:blipFill>
        <p:spPr>
          <a:xfrm>
            <a:off x="1944000" y="517320"/>
            <a:ext cx="2648160" cy="2527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image" Target="../media/image8.png"/><Relationship Id="rId3" Type="http://schemas.openxmlformats.org/officeDocument/2006/relationships/hyperlink" Target="https://twitter.com/LeNematode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s://rekyt.github.io/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hyperlink" Target="https://twitter.com/LeNematode" TargetMode="External"/><Relationship Id="rId3" Type="http://schemas.openxmlformats.org/officeDocument/2006/relationships/image" Target="../media/image34.png"/><Relationship Id="rId4" Type="http://schemas.openxmlformats.org/officeDocument/2006/relationships/hyperlink" Target="https://rekyt.github.io/" TargetMode="External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wmf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platzhalter 1"/>
          <p:cNvSpPr/>
          <p:nvPr/>
        </p:nvSpPr>
        <p:spPr>
          <a:xfrm>
            <a:off x="540000" y="2725560"/>
            <a:ext cx="6838560" cy="7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en-US" sz="1600" spc="-1" strike="noStrike">
                <a:solidFill>
                  <a:srgbClr val="000000"/>
                </a:solidFill>
                <a:latin typeface="Verdana"/>
                <a:ea typeface="DejaVu Sans"/>
              </a:rPr>
              <a:t>Matthias Grenié</a:t>
            </a:r>
            <a:r>
              <a:rPr b="0" i="1" lang="en-US" sz="1600" spc="-1" strike="noStrike">
                <a:solidFill>
                  <a:srgbClr val="000000"/>
                </a:solidFill>
                <a:latin typeface="Verdana"/>
                <a:ea typeface="DejaVu Sans"/>
              </a:rPr>
              <a:t>, Petr Pyšek, Franz Essl, Patrick Weigelt, Holger Kreft, Mark van Kleunen, Wayne Dawson, Ingolf Kühn, Helge Bruelheide, Marten Winter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8" name="Textplatzhalter 2"/>
          <p:cNvSpPr/>
          <p:nvPr/>
        </p:nvSpPr>
        <p:spPr>
          <a:xfrm>
            <a:off x="540000" y="1491840"/>
            <a:ext cx="68385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A barrier to global plant invasion ecology: gaps in trait availability for alien species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platzhalter 6"/>
          <p:cNvSpPr/>
          <p:nvPr/>
        </p:nvSpPr>
        <p:spPr>
          <a:xfrm>
            <a:off x="540000" y="3587760"/>
            <a:ext cx="683856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210"/>
              </a:spcBef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Verdana"/>
                <a:ea typeface="DejaVu Sans"/>
              </a:rPr>
              <a:t>Neobiota 2022 – Tuesday 13</a:t>
            </a:r>
            <a:r>
              <a:rPr b="0" lang="en-US" sz="1050" spc="-1" strike="noStrike" baseline="33000">
                <a:solidFill>
                  <a:srgbClr val="000000"/>
                </a:solidFill>
                <a:latin typeface="Verdana"/>
                <a:ea typeface="DejaVu Sans"/>
              </a:rPr>
              <a:t>th</a:t>
            </a:r>
            <a:r>
              <a:rPr b="0" lang="en-US" sz="1050" spc="-1" strike="noStrike">
                <a:solidFill>
                  <a:srgbClr val="000000"/>
                </a:solidFill>
                <a:latin typeface="Verdana"/>
                <a:ea typeface="DejaVu Sans"/>
              </a:rPr>
              <a:t> of September 2022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rcRect l="0" t="17085" r="0" b="0"/>
          <a:stretch/>
        </p:blipFill>
        <p:spPr>
          <a:xfrm>
            <a:off x="5832000" y="216000"/>
            <a:ext cx="3233880" cy="1439640"/>
          </a:xfrm>
          <a:prstGeom prst="rect">
            <a:avLst/>
          </a:prstGeom>
          <a:ln w="0">
            <a:noFill/>
          </a:ln>
        </p:spPr>
      </p:pic>
      <p:grpSp>
        <p:nvGrpSpPr>
          <p:cNvPr id="121" name=""/>
          <p:cNvGrpSpPr/>
          <p:nvPr/>
        </p:nvGrpSpPr>
        <p:grpSpPr>
          <a:xfrm>
            <a:off x="2608200" y="4532040"/>
            <a:ext cx="1670400" cy="469080"/>
            <a:chOff x="2608200" y="4532040"/>
            <a:chExt cx="1670400" cy="469080"/>
          </a:xfrm>
        </p:grpSpPr>
        <p:pic>
          <p:nvPicPr>
            <p:cNvPr id="122" name="" descr=""/>
            <p:cNvPicPr/>
            <p:nvPr/>
          </p:nvPicPr>
          <p:blipFill>
            <a:blip r:embed="rId2"/>
            <a:stretch/>
          </p:blipFill>
          <p:spPr>
            <a:xfrm>
              <a:off x="2608200" y="4532040"/>
              <a:ext cx="574560" cy="469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3" name=""/>
            <p:cNvSpPr/>
            <p:nvPr/>
          </p:nvSpPr>
          <p:spPr>
            <a:xfrm>
              <a:off x="3132000" y="4641840"/>
              <a:ext cx="1146600" cy="249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50" spc="-1" strike="noStrike" u="sng">
                  <a:solidFill>
                    <a:srgbClr val="0000ff"/>
                  </a:solidFill>
                  <a:uFillTx/>
                  <a:latin typeface="Verdana"/>
                  <a:ea typeface="DejaVu Sans"/>
                  <a:hlinkClick r:id="rId3"/>
                </a:rPr>
                <a:t>@LeNematode</a:t>
              </a:r>
              <a:endParaRPr b="0" lang="en-US" sz="1050" spc="-1" strike="noStrike">
                <a:latin typeface="Arial"/>
              </a:endParaRPr>
            </a:p>
          </p:txBody>
        </p:sp>
      </p:grpSp>
      <p:grpSp>
        <p:nvGrpSpPr>
          <p:cNvPr id="124" name=""/>
          <p:cNvGrpSpPr/>
          <p:nvPr/>
        </p:nvGrpSpPr>
        <p:grpSpPr>
          <a:xfrm>
            <a:off x="4532760" y="4513680"/>
            <a:ext cx="2223720" cy="505800"/>
            <a:chOff x="4532760" y="4513680"/>
            <a:chExt cx="2223720" cy="505800"/>
          </a:xfrm>
        </p:grpSpPr>
        <p:pic>
          <p:nvPicPr>
            <p:cNvPr id="125" name="" descr=""/>
            <p:cNvPicPr/>
            <p:nvPr/>
          </p:nvPicPr>
          <p:blipFill>
            <a:blip r:embed="rId4"/>
            <a:stretch/>
          </p:blipFill>
          <p:spPr>
            <a:xfrm>
              <a:off x="4532760" y="4513680"/>
              <a:ext cx="505800" cy="505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6" name=""/>
            <p:cNvSpPr/>
            <p:nvPr/>
          </p:nvSpPr>
          <p:spPr>
            <a:xfrm>
              <a:off x="5004000" y="4641840"/>
              <a:ext cx="1752480" cy="249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50" spc="-1" strike="noStrike" u="sng">
                  <a:solidFill>
                    <a:srgbClr val="0000ff"/>
                  </a:solidFill>
                  <a:uFillTx/>
                  <a:latin typeface="Verdana"/>
                  <a:ea typeface="DejaVu Sans"/>
                  <a:hlinkClick r:id="rId5"/>
                </a:rPr>
                <a:t>https://rekyt.github.io/</a:t>
              </a:r>
              <a:endParaRPr b="0" lang="en-US" sz="1050" spc="-1" strike="noStrike">
                <a:latin typeface="Arial"/>
              </a:endParaRPr>
            </a:p>
          </p:txBody>
        </p:sp>
      </p:grpSp>
      <p:pic>
        <p:nvPicPr>
          <p:cNvPr id="127" name="" descr=""/>
          <p:cNvPicPr/>
          <p:nvPr/>
        </p:nvPicPr>
        <p:blipFill>
          <a:blip r:embed="rId6"/>
          <a:stretch/>
        </p:blipFill>
        <p:spPr>
          <a:xfrm>
            <a:off x="540000" y="4582800"/>
            <a:ext cx="1762560" cy="36720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7"/>
          <a:stretch/>
        </p:blipFill>
        <p:spPr>
          <a:xfrm>
            <a:off x="6670800" y="3636000"/>
            <a:ext cx="2148480" cy="789840"/>
          </a:xfrm>
          <a:prstGeom prst="rect">
            <a:avLst/>
          </a:prstGeom>
          <a:ln w="0">
            <a:noFill/>
          </a:ln>
        </p:spPr>
      </p:pic>
      <p:pic>
        <p:nvPicPr>
          <p:cNvPr id="129" name="Picture 4" descr=""/>
          <p:cNvPicPr/>
          <p:nvPr/>
        </p:nvPicPr>
        <p:blipFill>
          <a:blip r:embed="rId8"/>
          <a:stretch/>
        </p:blipFill>
        <p:spPr>
          <a:xfrm>
            <a:off x="6926040" y="2160000"/>
            <a:ext cx="1893240" cy="125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Foliennummernplatzhalter 1_3"/>
          <p:cNvSpPr/>
          <p:nvPr/>
        </p:nvSpPr>
        <p:spPr>
          <a:xfrm>
            <a:off x="7560000" y="4680000"/>
            <a:ext cx="119844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3C747C69-9C7D-4CCA-ADA5-B7089084BA4D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13" name="Textplatzhalter 2_3"/>
          <p:cNvSpPr/>
          <p:nvPr/>
        </p:nvSpPr>
        <p:spPr>
          <a:xfrm>
            <a:off x="539640" y="376200"/>
            <a:ext cx="8244000" cy="5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Perspectives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4" name=""/>
          <p:cNvSpPr/>
          <p:nvPr/>
        </p:nvSpPr>
        <p:spPr>
          <a:xfrm>
            <a:off x="486000" y="1009440"/>
            <a:ext cx="6659640" cy="283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spcAft>
                <a:spcPts val="652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latin typeface="Verdana"/>
              </a:rPr>
              <a:t>Identify</a:t>
            </a:r>
            <a:r>
              <a:rPr b="0" lang="en-US" sz="1400" spc="-1" strike="noStrike">
                <a:latin typeface="Verdana"/>
              </a:rPr>
              <a:t> the </a:t>
            </a:r>
            <a:r>
              <a:rPr b="1" lang="en-US" sz="1400" spc="-1" strike="noStrike">
                <a:latin typeface="Verdana"/>
              </a:rPr>
              <a:t>drivers of trait knowledge</a:t>
            </a:r>
            <a:r>
              <a:rPr b="0" lang="en-US" sz="1400" spc="-1" strike="noStrike">
                <a:latin typeface="Verdana"/>
              </a:rPr>
              <a:t> in alien species</a:t>
            </a:r>
            <a:br/>
            <a:r>
              <a:rPr b="0" lang="en-US" sz="1400" spc="-1" strike="noStrike">
                <a:latin typeface="Verdana"/>
              </a:rPr>
              <a:t>(range size, country of origin, growth form, invasiveness, etc.)</a:t>
            </a:r>
            <a:endParaRPr b="0" lang="en-US" sz="1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Aft>
                <a:spcPts val="652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latin typeface="Verdana"/>
              </a:rPr>
              <a:t>Analyze</a:t>
            </a:r>
            <a:r>
              <a:rPr b="0" lang="en-US" sz="1400" spc="-1" strike="noStrike">
                <a:latin typeface="Verdana"/>
              </a:rPr>
              <a:t> amount of </a:t>
            </a:r>
            <a:r>
              <a:rPr b="1" lang="en-US" sz="1400" spc="-1" strike="noStrike">
                <a:latin typeface="Verdana"/>
              </a:rPr>
              <a:t>geolocated</a:t>
            </a:r>
            <a:r>
              <a:rPr b="0" lang="en-US" sz="1400" spc="-1" strike="noStrike">
                <a:latin typeface="Verdana"/>
              </a:rPr>
              <a:t> </a:t>
            </a:r>
            <a:r>
              <a:rPr b="1" lang="en-US" sz="1400" spc="-1" strike="noStrike">
                <a:latin typeface="Verdana"/>
              </a:rPr>
              <a:t>information</a:t>
            </a:r>
            <a:r>
              <a:rPr b="0" lang="en-US" sz="1400" spc="-1" strike="noStrike">
                <a:latin typeface="Verdana"/>
              </a:rPr>
              <a:t> (</a:t>
            </a:r>
            <a:r>
              <a:rPr b="1" lang="en-US" sz="1400" spc="-1" strike="noStrike">
                <a:latin typeface="Verdana"/>
              </a:rPr>
              <a:t>trait provenance</a:t>
            </a:r>
            <a:r>
              <a:rPr b="0" lang="en-US" sz="1400" spc="-1" strike="noStrike">
                <a:latin typeface="Verdana"/>
              </a:rPr>
              <a:t>)</a:t>
            </a:r>
            <a:endParaRPr b="0" lang="en-US" sz="1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Aft>
                <a:spcPts val="652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latin typeface="Verdana"/>
              </a:rPr>
              <a:t>Prioritize</a:t>
            </a:r>
            <a:r>
              <a:rPr b="0" lang="en-US" sz="1400" spc="-1" strike="noStrike">
                <a:latin typeface="Verdana"/>
              </a:rPr>
              <a:t> </a:t>
            </a:r>
            <a:r>
              <a:rPr b="1" lang="en-US" sz="1400" spc="-1" strike="noStrike">
                <a:latin typeface="Verdana"/>
              </a:rPr>
              <a:t>species</a:t>
            </a:r>
            <a:r>
              <a:rPr b="0" lang="en-US" sz="1400" spc="-1" strike="noStrike">
                <a:latin typeface="Verdana"/>
              </a:rPr>
              <a:t>/</a:t>
            </a:r>
            <a:r>
              <a:rPr b="1" lang="en-US" sz="1400" spc="-1" strike="noStrike">
                <a:latin typeface="Verdana"/>
              </a:rPr>
              <a:t>regions</a:t>
            </a:r>
            <a:r>
              <a:rPr b="0" lang="en-US" sz="1400" spc="-1" strike="noStrike">
                <a:latin typeface="Verdana"/>
              </a:rPr>
              <a:t>/</a:t>
            </a:r>
            <a:r>
              <a:rPr b="1" lang="en-US" sz="1400" spc="-1" strike="noStrike">
                <a:latin typeface="Verdana"/>
              </a:rPr>
              <a:t>traits</a:t>
            </a:r>
            <a:r>
              <a:rPr b="0" lang="en-US" sz="1400" spc="-1" strike="noStrike">
                <a:latin typeface="Verdana"/>
              </a:rPr>
              <a:t> on which to close the gaps</a:t>
            </a:r>
            <a:br/>
            <a:r>
              <a:rPr b="0" lang="en-US" sz="1400" spc="-1" strike="noStrike">
                <a:latin typeface="Verdana"/>
              </a:rPr>
              <a:t>→ costs, heavily invaded region, easy to “close” region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6822360" y="576000"/>
            <a:ext cx="2105280" cy="1381680"/>
          </a:xfrm>
          <a:prstGeom prst="rect">
            <a:avLst/>
          </a:prstGeom>
          <a:ln w="0">
            <a:noFill/>
          </a:ln>
        </p:spPr>
      </p:pic>
      <p:sp>
        <p:nvSpPr>
          <p:cNvPr id="216" name="TextBox 8"/>
          <p:cNvSpPr/>
          <p:nvPr/>
        </p:nvSpPr>
        <p:spPr>
          <a:xfrm rot="15000">
            <a:off x="6624720" y="1924560"/>
            <a:ext cx="21592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Etard et al. 2020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2"/>
          <a:stretch/>
        </p:blipFill>
        <p:spPr>
          <a:xfrm>
            <a:off x="6840000" y="2572560"/>
            <a:ext cx="1770480" cy="1567080"/>
          </a:xfrm>
          <a:prstGeom prst="rect">
            <a:avLst/>
          </a:prstGeom>
          <a:ln w="0">
            <a:noFill/>
          </a:ln>
        </p:spPr>
      </p:pic>
      <p:sp>
        <p:nvSpPr>
          <p:cNvPr id="218" name="TextBox 10"/>
          <p:cNvSpPr/>
          <p:nvPr/>
        </p:nvSpPr>
        <p:spPr>
          <a:xfrm rot="15000">
            <a:off x="6624720" y="4156560"/>
            <a:ext cx="21592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Laughlin 2014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5" dur="indefinite" restart="never" nodeType="tmRoot">
          <p:childTnLst>
            <p:seq>
              <p:cTn id="166" dur="indefinite" nodeType="mainSeq">
                <p:childTnLst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Foliennummernplatzhalter 1_4"/>
          <p:cNvSpPr/>
          <p:nvPr/>
        </p:nvSpPr>
        <p:spPr>
          <a:xfrm>
            <a:off x="7560000" y="4680000"/>
            <a:ext cx="119844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ECEF0717-D119-4E60-986E-47419B2637CD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20" name="Textplatzhalter 2_5"/>
          <p:cNvSpPr/>
          <p:nvPr/>
        </p:nvSpPr>
        <p:spPr>
          <a:xfrm>
            <a:off x="539640" y="376200"/>
            <a:ext cx="8244000" cy="5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Closing the trait gaps?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1" name=""/>
          <p:cNvSpPr/>
          <p:nvPr/>
        </p:nvSpPr>
        <p:spPr>
          <a:xfrm>
            <a:off x="5760000" y="3295800"/>
            <a:ext cx="3059640" cy="73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latin typeface="Verdana"/>
              </a:rPr>
              <a:t>Recent Examples</a:t>
            </a:r>
            <a:br/>
            <a:r>
              <a:rPr b="1" lang="en-US" sz="1400" spc="-1" strike="noStrike">
                <a:latin typeface="Verdana"/>
              </a:rPr>
              <a:t>LT-Brazil</a:t>
            </a:r>
            <a:r>
              <a:rPr b="0" lang="en-US" sz="1400" spc="-1" strike="noStrike">
                <a:latin typeface="Verdana"/>
              </a:rPr>
              <a:t> (Mariano et al. 2021) </a:t>
            </a:r>
            <a:r>
              <a:rPr b="1" lang="en-US" sz="1400" spc="-1" strike="noStrike">
                <a:latin typeface="Verdana"/>
              </a:rPr>
              <a:t>FunAndes </a:t>
            </a:r>
            <a:r>
              <a:rPr b="0" lang="en-US" sz="1400" spc="-1" strike="noStrike">
                <a:latin typeface="Verdana"/>
              </a:rPr>
              <a:t>(Baez et al. 2022)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222" name=""/>
          <p:cNvGrpSpPr/>
          <p:nvPr/>
        </p:nvGrpSpPr>
        <p:grpSpPr>
          <a:xfrm>
            <a:off x="810000" y="972360"/>
            <a:ext cx="2213640" cy="2735280"/>
            <a:chOff x="810000" y="972360"/>
            <a:chExt cx="2213640" cy="2735280"/>
          </a:xfrm>
        </p:grpSpPr>
        <p:sp>
          <p:nvSpPr>
            <p:cNvPr id="223" name=""/>
            <p:cNvSpPr/>
            <p:nvPr/>
          </p:nvSpPr>
          <p:spPr>
            <a:xfrm>
              <a:off x="810000" y="972360"/>
              <a:ext cx="1979640" cy="734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latin typeface="Verdana"/>
                </a:rPr>
                <a:t>Scientific Literature (+</a:t>
              </a:r>
              <a:r>
                <a:rPr b="1" lang="en-US" sz="1400" spc="-1" strike="noStrike">
                  <a:latin typeface="Verdana"/>
                </a:rPr>
                <a:t>Floras</a:t>
              </a:r>
              <a:r>
                <a:rPr b="0" lang="en-US" sz="1400" spc="-1" strike="noStrike">
                  <a:latin typeface="Verdana"/>
                </a:rPr>
                <a:t>?)</a:t>
              </a:r>
              <a:endParaRPr b="0" lang="en-US" sz="1400" spc="-1" strike="noStrike">
                <a:latin typeface="Arial"/>
              </a:endParaRPr>
            </a:p>
          </p:txBody>
        </p:sp>
        <p:pic>
          <p:nvPicPr>
            <p:cNvPr id="224" name="" descr=""/>
            <p:cNvPicPr/>
            <p:nvPr/>
          </p:nvPicPr>
          <p:blipFill>
            <a:blip r:embed="rId1">
              <a:lum bright="13000"/>
            </a:blip>
            <a:srcRect l="11238" t="0" r="8269" b="19515"/>
            <a:stretch/>
          </p:blipFill>
          <p:spPr>
            <a:xfrm>
              <a:off x="864000" y="1548360"/>
              <a:ext cx="2159640" cy="21592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25" name=""/>
          <p:cNvGrpSpPr/>
          <p:nvPr/>
        </p:nvGrpSpPr>
        <p:grpSpPr>
          <a:xfrm>
            <a:off x="6030000" y="1043640"/>
            <a:ext cx="2519640" cy="2195640"/>
            <a:chOff x="6030000" y="1043640"/>
            <a:chExt cx="2519640" cy="2195640"/>
          </a:xfrm>
        </p:grpSpPr>
        <p:sp>
          <p:nvSpPr>
            <p:cNvPr id="226" name=""/>
            <p:cNvSpPr/>
            <p:nvPr/>
          </p:nvSpPr>
          <p:spPr>
            <a:xfrm>
              <a:off x="6030000" y="1043640"/>
              <a:ext cx="2519640" cy="304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latin typeface="Verdana"/>
                </a:rPr>
                <a:t>Call for data contributions</a:t>
              </a:r>
              <a:endParaRPr b="0" lang="en-US" sz="1400" spc="-1" strike="noStrike">
                <a:latin typeface="Arial"/>
              </a:endParaRPr>
            </a:p>
          </p:txBody>
        </p:sp>
        <p:pic>
          <p:nvPicPr>
            <p:cNvPr id="227" name="" descr=""/>
            <p:cNvPicPr/>
            <p:nvPr/>
          </p:nvPicPr>
          <p:blipFill>
            <a:blip r:embed="rId2">
              <a:lum bright="-25000"/>
            </a:blip>
            <a:stretch/>
          </p:blipFill>
          <p:spPr>
            <a:xfrm flipH="1">
              <a:off x="6300360" y="1371240"/>
              <a:ext cx="1979640" cy="18680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28" name=""/>
          <p:cNvGrpSpPr/>
          <p:nvPr/>
        </p:nvGrpSpPr>
        <p:grpSpPr>
          <a:xfrm>
            <a:off x="3484080" y="972000"/>
            <a:ext cx="2221920" cy="2735280"/>
            <a:chOff x="3484080" y="972000"/>
            <a:chExt cx="2221920" cy="2735280"/>
          </a:xfrm>
        </p:grpSpPr>
        <p:sp>
          <p:nvSpPr>
            <p:cNvPr id="229" name=""/>
            <p:cNvSpPr/>
            <p:nvPr/>
          </p:nvSpPr>
          <p:spPr>
            <a:xfrm>
              <a:off x="3484080" y="972000"/>
              <a:ext cx="2221920" cy="519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latin typeface="Verdana"/>
                </a:rPr>
                <a:t>Distributed Field Campaign</a:t>
              </a:r>
              <a:endParaRPr b="0" lang="en-US" sz="1400" spc="-1" strike="noStrike">
                <a:latin typeface="Arial"/>
              </a:endParaRPr>
            </a:p>
          </p:txBody>
        </p:sp>
        <p:pic>
          <p:nvPicPr>
            <p:cNvPr id="230" name="" descr=""/>
            <p:cNvPicPr/>
            <p:nvPr/>
          </p:nvPicPr>
          <p:blipFill>
            <a:blip r:embed="rId3"/>
            <a:srcRect l="12035" t="0" r="12035" b="21762"/>
            <a:stretch/>
          </p:blipFill>
          <p:spPr>
            <a:xfrm>
              <a:off x="3512520" y="1523880"/>
              <a:ext cx="2118960" cy="21834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1" name=""/>
          <p:cNvSpPr/>
          <p:nvPr/>
        </p:nvSpPr>
        <p:spPr>
          <a:xfrm>
            <a:off x="583560" y="4104000"/>
            <a:ext cx="797688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We need a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coordinated global effort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to close the trait gaps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7" dur="indefinite" restart="never" nodeType="tmRoot">
          <p:childTnLst>
            <p:seq>
              <p:cTn id="188" dur="indefinite" nodeType="mainSeq">
                <p:childTnLst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platzhalter 1"/>
          <p:cNvSpPr/>
          <p:nvPr/>
        </p:nvSpPr>
        <p:spPr>
          <a:xfrm>
            <a:off x="1224000" y="3116160"/>
            <a:ext cx="683856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Textplatzhalter 2"/>
          <p:cNvSpPr/>
          <p:nvPr/>
        </p:nvSpPr>
        <p:spPr>
          <a:xfrm>
            <a:off x="1224000" y="1890360"/>
            <a:ext cx="68385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Foliennummernplatzhalter 3"/>
          <p:cNvSpPr/>
          <p:nvPr/>
        </p:nvSpPr>
        <p:spPr>
          <a:xfrm>
            <a:off x="7560000" y="4680000"/>
            <a:ext cx="119844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A2BFB2D6-F3E1-4B82-A06A-CEDD3212B3A2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grpSp>
        <p:nvGrpSpPr>
          <p:cNvPr id="235" name=""/>
          <p:cNvGrpSpPr/>
          <p:nvPr/>
        </p:nvGrpSpPr>
        <p:grpSpPr>
          <a:xfrm>
            <a:off x="779760" y="121680"/>
            <a:ext cx="7584480" cy="505800"/>
            <a:chOff x="779760" y="121680"/>
            <a:chExt cx="7584480" cy="505800"/>
          </a:xfrm>
        </p:grpSpPr>
        <p:grpSp>
          <p:nvGrpSpPr>
            <p:cNvPr id="236" name=""/>
            <p:cNvGrpSpPr/>
            <p:nvPr/>
          </p:nvGrpSpPr>
          <p:grpSpPr>
            <a:xfrm>
              <a:off x="3506040" y="140040"/>
              <a:ext cx="1670400" cy="469080"/>
              <a:chOff x="3506040" y="140040"/>
              <a:chExt cx="1670400" cy="469080"/>
            </a:xfrm>
          </p:grpSpPr>
          <p:pic>
            <p:nvPicPr>
              <p:cNvPr id="237" name="" descr=""/>
              <p:cNvPicPr/>
              <p:nvPr/>
            </p:nvPicPr>
            <p:blipFill>
              <a:blip r:embed="rId1"/>
              <a:stretch/>
            </p:blipFill>
            <p:spPr>
              <a:xfrm>
                <a:off x="3506040" y="140040"/>
                <a:ext cx="574560" cy="4690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38" name=""/>
              <p:cNvSpPr/>
              <p:nvPr/>
            </p:nvSpPr>
            <p:spPr>
              <a:xfrm>
                <a:off x="4029840" y="249840"/>
                <a:ext cx="1146600" cy="2491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 u="sng">
                    <a:solidFill>
                      <a:srgbClr val="0000ff"/>
                    </a:solidFill>
                    <a:uFillTx/>
                    <a:latin typeface="Verdana"/>
                    <a:ea typeface="DejaVu Sans"/>
                    <a:hlinkClick r:id="rId2"/>
                  </a:rPr>
                  <a:t>@LeNematode</a:t>
                </a:r>
                <a:endParaRPr b="0" lang="en-US" sz="1050" spc="-1" strike="noStrike">
                  <a:latin typeface="Arial"/>
                </a:endParaRPr>
              </a:p>
            </p:txBody>
          </p:sp>
        </p:grpSp>
        <p:grpSp>
          <p:nvGrpSpPr>
            <p:cNvPr id="239" name=""/>
            <p:cNvGrpSpPr/>
            <p:nvPr/>
          </p:nvGrpSpPr>
          <p:grpSpPr>
            <a:xfrm>
              <a:off x="6140520" y="121680"/>
              <a:ext cx="2223720" cy="505800"/>
              <a:chOff x="6140520" y="121680"/>
              <a:chExt cx="2223720" cy="505800"/>
            </a:xfrm>
          </p:grpSpPr>
          <p:pic>
            <p:nvPicPr>
              <p:cNvPr id="240" name="" descr=""/>
              <p:cNvPicPr/>
              <p:nvPr/>
            </p:nvPicPr>
            <p:blipFill>
              <a:blip r:embed="rId3"/>
              <a:stretch/>
            </p:blipFill>
            <p:spPr>
              <a:xfrm>
                <a:off x="6140520" y="121680"/>
                <a:ext cx="505800" cy="5058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41" name=""/>
              <p:cNvSpPr/>
              <p:nvPr/>
            </p:nvSpPr>
            <p:spPr>
              <a:xfrm>
                <a:off x="6611760" y="249840"/>
                <a:ext cx="1752480" cy="2491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 u="sng">
                    <a:solidFill>
                      <a:srgbClr val="0000ff"/>
                    </a:solidFill>
                    <a:uFillTx/>
                    <a:latin typeface="Verdana"/>
                    <a:ea typeface="DejaVu Sans"/>
                    <a:hlinkClick r:id="rId4"/>
                  </a:rPr>
                  <a:t>https://rekyt.github.io/</a:t>
                </a:r>
                <a:endParaRPr b="0" lang="en-US" sz="1050" spc="-1" strike="noStrike">
                  <a:latin typeface="Arial"/>
                </a:endParaRPr>
              </a:p>
            </p:txBody>
          </p:sp>
        </p:grpSp>
        <p:pic>
          <p:nvPicPr>
            <p:cNvPr id="242" name="" descr=""/>
            <p:cNvPicPr/>
            <p:nvPr/>
          </p:nvPicPr>
          <p:blipFill>
            <a:blip r:embed="rId5"/>
            <a:stretch/>
          </p:blipFill>
          <p:spPr>
            <a:xfrm>
              <a:off x="779760" y="190800"/>
              <a:ext cx="1762560" cy="3672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43" name=""/>
          <p:cNvSpPr/>
          <p:nvPr/>
        </p:nvSpPr>
        <p:spPr>
          <a:xfrm>
            <a:off x="2052000" y="2295720"/>
            <a:ext cx="5039640" cy="55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i="1" lang="en-US" sz="3000" spc="-1" strike="noStrike">
                <a:solidFill>
                  <a:srgbClr val="ffffff"/>
                </a:solidFill>
                <a:latin typeface="Verdana"/>
              </a:rPr>
              <a:t>Thank you!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Foliennummernplatzhalter 1_ 4"/>
          <p:cNvSpPr/>
          <p:nvPr/>
        </p:nvSpPr>
        <p:spPr>
          <a:xfrm>
            <a:off x="7560000" y="4680000"/>
            <a:ext cx="119844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AA5D9750-65A3-4889-B298-7EA2EF8A44A8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31" name="Textplatzhalter 2_ 4"/>
          <p:cNvSpPr/>
          <p:nvPr/>
        </p:nvSpPr>
        <p:spPr>
          <a:xfrm>
            <a:off x="539640" y="376200"/>
            <a:ext cx="8244000" cy="5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Functional Invasion Community Ecology?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2" name="Picture 2" descr=""/>
          <p:cNvPicPr/>
          <p:nvPr/>
        </p:nvPicPr>
        <p:blipFill>
          <a:blip r:embed="rId1"/>
          <a:stretch/>
        </p:blipFill>
        <p:spPr>
          <a:xfrm>
            <a:off x="1013760" y="1371240"/>
            <a:ext cx="2797200" cy="2378520"/>
          </a:xfrm>
          <a:prstGeom prst="rect">
            <a:avLst/>
          </a:prstGeom>
          <a:ln w="0">
            <a:noFill/>
          </a:ln>
        </p:spPr>
      </p:pic>
      <p:sp>
        <p:nvSpPr>
          <p:cNvPr id="133" name="TextBox 1"/>
          <p:cNvSpPr/>
          <p:nvPr/>
        </p:nvSpPr>
        <p:spPr>
          <a:xfrm rot="15000">
            <a:off x="540360" y="1015920"/>
            <a:ext cx="37076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Functional traits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let us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gain insight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4" name="TextBox 2"/>
          <p:cNvSpPr/>
          <p:nvPr/>
        </p:nvSpPr>
        <p:spPr>
          <a:xfrm rot="15000">
            <a:off x="4859280" y="907920"/>
            <a:ext cx="370764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Community Ecology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focuses</a:t>
            </a:r>
            <a:br/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on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multiple species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together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5" name="TextBox 3"/>
          <p:cNvSpPr/>
          <p:nvPr/>
        </p:nvSpPr>
        <p:spPr>
          <a:xfrm rot="15000">
            <a:off x="540360" y="3859920"/>
            <a:ext cx="37076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Díaz et al. 2016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2"/>
          <a:srcRect l="0" t="0" r="46452" b="0"/>
          <a:stretch/>
        </p:blipFill>
        <p:spPr>
          <a:xfrm>
            <a:off x="5247360" y="1628640"/>
            <a:ext cx="2852280" cy="1899000"/>
          </a:xfrm>
          <a:prstGeom prst="rect">
            <a:avLst/>
          </a:prstGeom>
          <a:ln w="0">
            <a:noFill/>
          </a:ln>
        </p:spPr>
      </p:pic>
      <p:sp>
        <p:nvSpPr>
          <p:cNvPr id="137" name="TextBox 4"/>
          <p:cNvSpPr/>
          <p:nvPr/>
        </p:nvSpPr>
        <p:spPr>
          <a:xfrm rot="15000">
            <a:off x="4860360" y="3859920"/>
            <a:ext cx="37076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Gallien &amp; Carboni 2016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8" name="TextBox 5"/>
          <p:cNvSpPr/>
          <p:nvPr/>
        </p:nvSpPr>
        <p:spPr>
          <a:xfrm rot="15000">
            <a:off x="792000" y="4393800"/>
            <a:ext cx="784800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→ 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Study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community assembly processes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of alien species using functional traits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oliennummernplatzhalter 1_ 1"/>
          <p:cNvSpPr/>
          <p:nvPr/>
        </p:nvSpPr>
        <p:spPr>
          <a:xfrm>
            <a:off x="7560000" y="4680000"/>
            <a:ext cx="119844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BFF75DF5-CBE6-40C6-A1E2-B4A691318511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40" name="Textplatzhalter 2_ 1"/>
          <p:cNvSpPr/>
          <p:nvPr/>
        </p:nvSpPr>
        <p:spPr>
          <a:xfrm>
            <a:off x="539640" y="376200"/>
            <a:ext cx="8244000" cy="5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The problem...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TextBox 9"/>
          <p:cNvSpPr/>
          <p:nvPr/>
        </p:nvSpPr>
        <p:spPr>
          <a:xfrm rot="15000">
            <a:off x="539280" y="1249920"/>
            <a:ext cx="52207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Wanted to study the “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Biotic Resistance Hypothesis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” globally in the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Tropics 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with a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functional lens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2" name=""/>
          <p:cNvSpPr/>
          <p:nvPr/>
        </p:nvSpPr>
        <p:spPr>
          <a:xfrm>
            <a:off x="583560" y="4068000"/>
            <a:ext cx="7976880" cy="539280"/>
          </a:xfrm>
          <a:prstGeom prst="rect">
            <a:avLst/>
          </a:prstGeom>
          <a:gradFill rotWithShape="0">
            <a:gsLst>
              <a:gs pos="0">
                <a:srgbClr val="ffdd4e"/>
              </a:gs>
              <a:gs pos="100000">
                <a:srgbClr val="ffdd4e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What do we know of functional traits of alien (plant) species at global scale?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143" name="Group 4"/>
          <p:cNvGrpSpPr/>
          <p:nvPr/>
        </p:nvGrpSpPr>
        <p:grpSpPr>
          <a:xfrm>
            <a:off x="6012000" y="376560"/>
            <a:ext cx="2458800" cy="1963080"/>
            <a:chOff x="6012000" y="376560"/>
            <a:chExt cx="2458800" cy="1963080"/>
          </a:xfrm>
        </p:grpSpPr>
        <p:sp>
          <p:nvSpPr>
            <p:cNvPr id="144" name="CustomShape 5_ 1"/>
            <p:cNvSpPr/>
            <p:nvPr/>
          </p:nvSpPr>
          <p:spPr>
            <a:xfrm>
              <a:off x="6012000" y="376560"/>
              <a:ext cx="2458800" cy="237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2880" bIns="18288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Functional Position of Aliens</a:t>
              </a:r>
              <a:endParaRPr b="0" lang="en-US" sz="1400" spc="-1" strike="noStrike">
                <a:latin typeface="Arial"/>
              </a:endParaRPr>
            </a:p>
          </p:txBody>
        </p:sp>
        <p:pic>
          <p:nvPicPr>
            <p:cNvPr id="145" name="Picture 7_ 1" descr=""/>
            <p:cNvPicPr/>
            <p:nvPr/>
          </p:nvPicPr>
          <p:blipFill>
            <a:blip r:embed="rId1"/>
            <a:stretch/>
          </p:blipFill>
          <p:spPr>
            <a:xfrm>
              <a:off x="6302520" y="688680"/>
              <a:ext cx="2121120" cy="1650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6" name="TextBox 6"/>
          <p:cNvSpPr/>
          <p:nvPr/>
        </p:nvSpPr>
        <p:spPr>
          <a:xfrm rot="15000">
            <a:off x="3167640" y="2786040"/>
            <a:ext cx="399780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Huge gaps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in trait data for alien species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600480" y="2088000"/>
            <a:ext cx="2333520" cy="1556280"/>
          </a:xfrm>
          <a:prstGeom prst="rect">
            <a:avLst/>
          </a:prstGeom>
          <a:ln w="0">
            <a:noFill/>
          </a:ln>
        </p:spPr>
      </p:pic>
      <p:sp>
        <p:nvSpPr>
          <p:cNvPr id="148" name="TextBox 7"/>
          <p:cNvSpPr/>
          <p:nvPr/>
        </p:nvSpPr>
        <p:spPr>
          <a:xfrm rot="15000">
            <a:off x="687600" y="3568680"/>
            <a:ext cx="21592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Cornwell et al. 2019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oliennummernplatzhalter 1_0"/>
          <p:cNvSpPr/>
          <p:nvPr/>
        </p:nvSpPr>
        <p:spPr>
          <a:xfrm>
            <a:off x="7560000" y="4680000"/>
            <a:ext cx="119844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6EB58E74-F675-412D-A731-AABD1EAD4C59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50" name="Textplatzhalter 2_2"/>
          <p:cNvSpPr/>
          <p:nvPr/>
        </p:nvSpPr>
        <p:spPr>
          <a:xfrm>
            <a:off x="539640" y="376200"/>
            <a:ext cx="8244000" cy="5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Merging Alien Plant Species Lists and Global Traits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51" name=""/>
          <p:cNvGrpSpPr/>
          <p:nvPr/>
        </p:nvGrpSpPr>
        <p:grpSpPr>
          <a:xfrm>
            <a:off x="874800" y="1476000"/>
            <a:ext cx="2148480" cy="1315440"/>
            <a:chOff x="874800" y="1476000"/>
            <a:chExt cx="2148480" cy="1315440"/>
          </a:xfrm>
        </p:grpSpPr>
        <p:sp>
          <p:nvSpPr>
            <p:cNvPr id="152" name=""/>
            <p:cNvSpPr/>
            <p:nvPr/>
          </p:nvSpPr>
          <p:spPr>
            <a:xfrm>
              <a:off x="941400" y="1476000"/>
              <a:ext cx="2014920" cy="39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Alien status</a:t>
              </a:r>
              <a:br/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and distribution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153" name="" descr=""/>
            <p:cNvPicPr/>
            <p:nvPr/>
          </p:nvPicPr>
          <p:blipFill>
            <a:blip r:embed="rId1"/>
            <a:stretch/>
          </p:blipFill>
          <p:spPr>
            <a:xfrm>
              <a:off x="874800" y="2001600"/>
              <a:ext cx="2148480" cy="789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54" name=""/>
          <p:cNvGrpSpPr/>
          <p:nvPr/>
        </p:nvGrpSpPr>
        <p:grpSpPr>
          <a:xfrm>
            <a:off x="5215320" y="1022760"/>
            <a:ext cx="3032280" cy="2031840"/>
            <a:chOff x="5215320" y="1022760"/>
            <a:chExt cx="3032280" cy="2031840"/>
          </a:xfrm>
        </p:grpSpPr>
        <p:grpSp>
          <p:nvGrpSpPr>
            <p:cNvPr id="155" name=""/>
            <p:cNvGrpSpPr/>
            <p:nvPr/>
          </p:nvGrpSpPr>
          <p:grpSpPr>
            <a:xfrm>
              <a:off x="5215320" y="1368000"/>
              <a:ext cx="3032280" cy="1686600"/>
              <a:chOff x="5215320" y="1368000"/>
              <a:chExt cx="3032280" cy="1686600"/>
            </a:xfrm>
          </p:grpSpPr>
          <p:pic>
            <p:nvPicPr>
              <p:cNvPr id="156" name="" descr=""/>
              <p:cNvPicPr/>
              <p:nvPr/>
            </p:nvPicPr>
            <p:blipFill>
              <a:blip r:embed="rId2"/>
              <a:stretch/>
            </p:blipFill>
            <p:spPr>
              <a:xfrm>
                <a:off x="6973200" y="2601000"/>
                <a:ext cx="1274400" cy="4536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7" name="" descr=""/>
              <p:cNvPicPr/>
              <p:nvPr/>
            </p:nvPicPr>
            <p:blipFill>
              <a:blip r:embed="rId3"/>
              <a:stretch/>
            </p:blipFill>
            <p:spPr>
              <a:xfrm>
                <a:off x="5359320" y="1368000"/>
                <a:ext cx="838080" cy="9709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8" name="" descr=""/>
              <p:cNvPicPr/>
              <p:nvPr/>
            </p:nvPicPr>
            <p:blipFill>
              <a:blip r:embed="rId4"/>
              <a:stretch/>
            </p:blipFill>
            <p:spPr>
              <a:xfrm>
                <a:off x="6984360" y="1606680"/>
                <a:ext cx="1259640" cy="4935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9" name="" descr=""/>
              <p:cNvPicPr/>
              <p:nvPr/>
            </p:nvPicPr>
            <p:blipFill>
              <a:blip r:embed="rId5"/>
              <a:stretch/>
            </p:blipFill>
            <p:spPr>
              <a:xfrm>
                <a:off x="5215320" y="2512800"/>
                <a:ext cx="1126080" cy="4860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60" name=""/>
            <p:cNvSpPr/>
            <p:nvPr/>
          </p:nvSpPr>
          <p:spPr>
            <a:xfrm>
              <a:off x="5816520" y="1022760"/>
              <a:ext cx="2050920" cy="36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4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(Open) Trait Data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161" name=""/>
          <p:cNvSpPr/>
          <p:nvPr/>
        </p:nvSpPr>
        <p:spPr>
          <a:xfrm>
            <a:off x="3618000" y="2000880"/>
            <a:ext cx="862920" cy="286920"/>
          </a:xfrm>
          <a:custGeom>
            <a:avLst/>
            <a:gdLst/>
            <a:ahLst/>
            <a:rect l="l" t="t" r="r" b="b"/>
            <a:pathLst>
              <a:path w="2402" h="802">
                <a:moveTo>
                  <a:pt x="0" y="400"/>
                </a:moveTo>
                <a:lnTo>
                  <a:pt x="523" y="0"/>
                </a:lnTo>
                <a:lnTo>
                  <a:pt x="523" y="214"/>
                </a:lnTo>
                <a:lnTo>
                  <a:pt x="1877" y="214"/>
                </a:lnTo>
                <a:lnTo>
                  <a:pt x="1877" y="0"/>
                </a:lnTo>
                <a:lnTo>
                  <a:pt x="2401" y="400"/>
                </a:lnTo>
                <a:lnTo>
                  <a:pt x="1877" y="801"/>
                </a:lnTo>
                <a:lnTo>
                  <a:pt x="1877" y="586"/>
                </a:lnTo>
                <a:lnTo>
                  <a:pt x="523" y="586"/>
                </a:lnTo>
                <a:lnTo>
                  <a:pt x="523" y="801"/>
                </a:lnTo>
                <a:lnTo>
                  <a:pt x="0" y="400"/>
                </a:lnTo>
              </a:path>
            </a:pathLst>
          </a:custGeom>
          <a:solidFill>
            <a:srgbClr val="666666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"/>
          <p:cNvSpPr/>
          <p:nvPr/>
        </p:nvSpPr>
        <p:spPr>
          <a:xfrm>
            <a:off x="1224360" y="4028400"/>
            <a:ext cx="669492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16 538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species from GloNAF</a:t>
            </a:r>
            <a:br/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→ 15 490 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species with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at least one trait (consolidated data)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3" name=""/>
          <p:cNvSpPr/>
          <p:nvPr/>
        </p:nvSpPr>
        <p:spPr>
          <a:xfrm>
            <a:off x="1323000" y="3296880"/>
            <a:ext cx="649692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Taxonomic Harmonization (Grenié et al. 2022)</a:t>
            </a:r>
            <a:br/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+ Trait Harmonization + Trait Categorization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Foliennummernplatzhalter 1_ 2"/>
          <p:cNvSpPr/>
          <p:nvPr/>
        </p:nvSpPr>
        <p:spPr>
          <a:xfrm>
            <a:off x="7560000" y="4680000"/>
            <a:ext cx="119844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AFA5CE0A-9235-4C2F-9D65-DE5DDCF2EE04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65" name="Textplatzhalter 2_ 2"/>
          <p:cNvSpPr/>
          <p:nvPr/>
        </p:nvSpPr>
        <p:spPr>
          <a:xfrm>
            <a:off x="539640" y="376200"/>
            <a:ext cx="82440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Trait Combinations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6" name=""/>
          <p:cNvSpPr/>
          <p:nvPr/>
        </p:nvSpPr>
        <p:spPr>
          <a:xfrm>
            <a:off x="2142000" y="863640"/>
            <a:ext cx="485928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Species (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15,459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) x Traits (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2,215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) matrix is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big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7" name=""/>
          <p:cNvSpPr/>
          <p:nvPr/>
        </p:nvSpPr>
        <p:spPr>
          <a:xfrm>
            <a:off x="1370880" y="1423080"/>
            <a:ext cx="6401160" cy="36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Reduce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complexity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→ 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trait combinations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8" name=""/>
          <p:cNvSpPr/>
          <p:nvPr/>
        </p:nvSpPr>
        <p:spPr>
          <a:xfrm>
            <a:off x="470880" y="2062080"/>
            <a:ext cx="251640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Leaf-Height-Seed Mass</a:t>
            </a:r>
            <a:br/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Westoby et al. 1999</a:t>
            </a:r>
            <a:br/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3 traits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>
            <a:off x="3620880" y="2062080"/>
            <a:ext cx="222840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Aboveground Traits</a:t>
            </a:r>
            <a:br/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Díaz et al. 2016</a:t>
            </a:r>
            <a:br/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6 traits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6482880" y="2081520"/>
            <a:ext cx="2156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Root Traits</a:t>
            </a:r>
            <a:br/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Bergmann et al. 2020</a:t>
            </a:r>
            <a:br/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4 traits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71" name="Picture 1" descr=""/>
          <p:cNvPicPr/>
          <p:nvPr/>
        </p:nvPicPr>
        <p:blipFill>
          <a:blip r:embed="rId1"/>
          <a:stretch/>
        </p:blipFill>
        <p:spPr>
          <a:xfrm>
            <a:off x="3708000" y="2849760"/>
            <a:ext cx="1982520" cy="1685520"/>
          </a:xfrm>
          <a:prstGeom prst="rect">
            <a:avLst/>
          </a:prstGeom>
          <a:ln w="0">
            <a:noFill/>
          </a:ln>
        </p:spPr>
      </p:pic>
      <p:grpSp>
        <p:nvGrpSpPr>
          <p:cNvPr id="172" name=""/>
          <p:cNvGrpSpPr/>
          <p:nvPr/>
        </p:nvGrpSpPr>
        <p:grpSpPr>
          <a:xfrm>
            <a:off x="601920" y="2864160"/>
            <a:ext cx="2404800" cy="1779120"/>
            <a:chOff x="601920" y="2864160"/>
            <a:chExt cx="2404800" cy="1779120"/>
          </a:xfrm>
        </p:grpSpPr>
        <p:sp>
          <p:nvSpPr>
            <p:cNvPr id="173" name=""/>
            <p:cNvSpPr/>
            <p:nvPr/>
          </p:nvSpPr>
          <p:spPr>
            <a:xfrm flipV="1">
              <a:off x="1620000" y="3276000"/>
              <a:ext cx="360" cy="720000"/>
            </a:xfrm>
            <a:prstGeom prst="line">
              <a:avLst/>
            </a:prstGeom>
            <a:ln w="38160">
              <a:solidFill>
                <a:srgbClr val="76a4d2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"/>
            <p:cNvSpPr/>
            <p:nvPr/>
          </p:nvSpPr>
          <p:spPr>
            <a:xfrm>
              <a:off x="1620000" y="3996000"/>
              <a:ext cx="720000" cy="360"/>
            </a:xfrm>
            <a:prstGeom prst="line">
              <a:avLst/>
            </a:prstGeom>
            <a:ln w="38160">
              <a:solidFill>
                <a:srgbClr val="d4ea6b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"/>
            <p:cNvSpPr/>
            <p:nvPr/>
          </p:nvSpPr>
          <p:spPr>
            <a:xfrm flipH="1">
              <a:off x="1217160" y="3996000"/>
              <a:ext cx="402840" cy="402840"/>
            </a:xfrm>
            <a:prstGeom prst="line">
              <a:avLst/>
            </a:prstGeom>
            <a:ln w="38160">
              <a:solidFill>
                <a:srgbClr val="ffdd4e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"/>
            <p:cNvSpPr/>
            <p:nvPr/>
          </p:nvSpPr>
          <p:spPr>
            <a:xfrm>
              <a:off x="2218320" y="3853080"/>
              <a:ext cx="788400" cy="322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Height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77" name=""/>
            <p:cNvSpPr/>
            <p:nvPr/>
          </p:nvSpPr>
          <p:spPr>
            <a:xfrm>
              <a:off x="1154880" y="2864160"/>
              <a:ext cx="932400" cy="35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Specific</a:t>
              </a:r>
              <a:br/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Leaf Area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78" name=""/>
            <p:cNvSpPr/>
            <p:nvPr/>
          </p:nvSpPr>
          <p:spPr>
            <a:xfrm>
              <a:off x="601920" y="4177080"/>
              <a:ext cx="788400" cy="466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Seed Mass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179" name=""/>
          <p:cNvGrpSpPr/>
          <p:nvPr/>
        </p:nvGrpSpPr>
        <p:grpSpPr>
          <a:xfrm>
            <a:off x="6424560" y="2925000"/>
            <a:ext cx="2394720" cy="1428120"/>
            <a:chOff x="6424560" y="2925000"/>
            <a:chExt cx="2394720" cy="1428120"/>
          </a:xfrm>
        </p:grpSpPr>
        <p:pic>
          <p:nvPicPr>
            <p:cNvPr id="180" name="" descr=""/>
            <p:cNvPicPr/>
            <p:nvPr/>
          </p:nvPicPr>
          <p:blipFill>
            <a:blip r:embed="rId2"/>
            <a:stretch/>
          </p:blipFill>
          <p:spPr>
            <a:xfrm>
              <a:off x="6449760" y="2925000"/>
              <a:ext cx="2369520" cy="1428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1" name=""/>
            <p:cNvSpPr/>
            <p:nvPr/>
          </p:nvSpPr>
          <p:spPr>
            <a:xfrm>
              <a:off x="6424560" y="2961000"/>
              <a:ext cx="810720" cy="3589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>
                <p:childTnLst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2592000" y="720000"/>
            <a:ext cx="3959280" cy="4215960"/>
          </a:xfrm>
          <a:prstGeom prst="rect">
            <a:avLst/>
          </a:prstGeom>
          <a:ln w="0">
            <a:noFill/>
          </a:ln>
        </p:spPr>
      </p:pic>
      <p:sp>
        <p:nvSpPr>
          <p:cNvPr id="183" name=""/>
          <p:cNvSpPr/>
          <p:nvPr/>
        </p:nvSpPr>
        <p:spPr>
          <a:xfrm>
            <a:off x="3056040" y="1080000"/>
            <a:ext cx="3547440" cy="3554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Foliennummernplatzhalter 1_5"/>
          <p:cNvSpPr/>
          <p:nvPr/>
        </p:nvSpPr>
        <p:spPr>
          <a:xfrm>
            <a:off x="7560000" y="4680000"/>
            <a:ext cx="119844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EF864874-26F7-48D0-A394-AF486A0943B9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85" name="Textplatzhalter 2_6"/>
          <p:cNvSpPr/>
          <p:nvPr/>
        </p:nvSpPr>
        <p:spPr>
          <a:xfrm>
            <a:off x="539640" y="376200"/>
            <a:ext cx="8244000" cy="5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Global Trait Matrix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6" name=""/>
          <p:cNvSpPr/>
          <p:nvPr/>
        </p:nvSpPr>
        <p:spPr>
          <a:xfrm>
            <a:off x="3060000" y="720000"/>
            <a:ext cx="3547440" cy="359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"/>
          <p:cNvSpPr/>
          <p:nvPr/>
        </p:nvSpPr>
        <p:spPr>
          <a:xfrm rot="5400000">
            <a:off x="1051560" y="2620080"/>
            <a:ext cx="3547440" cy="467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"/>
          <p:cNvSpPr/>
          <p:nvPr/>
        </p:nvSpPr>
        <p:spPr>
          <a:xfrm rot="10800000">
            <a:off x="3056760" y="4628520"/>
            <a:ext cx="3547440" cy="467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"/>
          <p:cNvSpPr/>
          <p:nvPr/>
        </p:nvSpPr>
        <p:spPr>
          <a:xfrm>
            <a:off x="3816000" y="1800000"/>
            <a:ext cx="2159280" cy="45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solidFill>
                  <a:srgbClr val="ffffff"/>
                </a:solidFill>
                <a:latin typeface="Verdana"/>
                <a:ea typeface="DejaVu Sans"/>
              </a:rPr>
              <a:t>98%</a:t>
            </a:r>
            <a:r>
              <a:rPr b="0" lang="en-US" sz="1400" spc="-1" strike="noStrike">
                <a:solidFill>
                  <a:srgbClr val="ffffff"/>
                </a:solidFill>
                <a:latin typeface="Verdana"/>
                <a:ea typeface="DejaVu Sans"/>
              </a:rPr>
              <a:t> of trait matrix is </a:t>
            </a:r>
            <a:r>
              <a:rPr b="1" lang="en-US" sz="1400" spc="-1" strike="noStrike">
                <a:solidFill>
                  <a:srgbClr val="ffffff"/>
                </a:solidFill>
                <a:latin typeface="Verdana"/>
                <a:ea typeface="DejaVu Sans"/>
              </a:rPr>
              <a:t>empty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3492000" y="1338840"/>
            <a:ext cx="2699280" cy="28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0" lang="en-US" sz="1400" spc="-1" strike="noStrike">
                <a:solidFill>
                  <a:srgbClr val="ffffff"/>
                </a:solidFill>
                <a:latin typeface="Verdana"/>
                <a:ea typeface="DejaVu Sans"/>
              </a:rPr>
              <a:t>1 pixel = 1 trait x 1 species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>
                <p:childTnLst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oliennummernplatzhalter 1_7"/>
          <p:cNvSpPr/>
          <p:nvPr/>
        </p:nvSpPr>
        <p:spPr>
          <a:xfrm>
            <a:off x="7560000" y="4680000"/>
            <a:ext cx="119844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79016E45-65F1-4B2A-AE47-D11FAEB6E751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>
            <a:off x="6480000" y="612000"/>
            <a:ext cx="2698920" cy="4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20 most measured traits are </a:t>
            </a: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mostly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categorical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6480000" y="1558080"/>
            <a:ext cx="2698920" cy="4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Most traits measured</a:t>
            </a:r>
            <a:br/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for &lt;50% of species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6480000" y="2504160"/>
            <a:ext cx="2698920" cy="64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Plant height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 is the</a:t>
            </a:r>
            <a:br/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first continuous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 trait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Available for </a:t>
            </a: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~70% of species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6480000" y="3636720"/>
            <a:ext cx="2698920" cy="64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Seed mass 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is the</a:t>
            </a:r>
            <a:br/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second continuous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 trait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Available for </a:t>
            </a: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~50% of species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195480" y="205560"/>
            <a:ext cx="6319800" cy="4865400"/>
          </a:xfrm>
          <a:prstGeom prst="rect">
            <a:avLst/>
          </a:prstGeom>
          <a:ln w="0">
            <a:noFill/>
          </a:ln>
        </p:spPr>
      </p:pic>
      <p:sp>
        <p:nvSpPr>
          <p:cNvPr id="197" name=""/>
          <p:cNvSpPr/>
          <p:nvPr/>
        </p:nvSpPr>
        <p:spPr>
          <a:xfrm>
            <a:off x="1944000" y="626760"/>
            <a:ext cx="4535280" cy="40791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"/>
          <p:cNvSpPr/>
          <p:nvPr/>
        </p:nvSpPr>
        <p:spPr>
          <a:xfrm>
            <a:off x="195480" y="720000"/>
            <a:ext cx="1747800" cy="3959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"/>
          <p:cNvSpPr/>
          <p:nvPr/>
        </p:nvSpPr>
        <p:spPr>
          <a:xfrm>
            <a:off x="1800000" y="4680000"/>
            <a:ext cx="4679280" cy="3909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"/>
          <p:cNvSpPr/>
          <p:nvPr/>
        </p:nvSpPr>
        <p:spPr>
          <a:xfrm>
            <a:off x="1800000" y="484200"/>
            <a:ext cx="4679280" cy="141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>
                <p:childTnLst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Foliennummernplatzhalter 1_8"/>
          <p:cNvSpPr/>
          <p:nvPr/>
        </p:nvSpPr>
        <p:spPr>
          <a:xfrm>
            <a:off x="7560000" y="4680000"/>
            <a:ext cx="119844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6A03D84B-0509-43A5-93F7-0CF96E87BD6B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02" name="Textplatzhalter 2_8"/>
          <p:cNvSpPr/>
          <p:nvPr/>
        </p:nvSpPr>
        <p:spPr>
          <a:xfrm>
            <a:off x="539640" y="376200"/>
            <a:ext cx="8244000" cy="5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We have global gaps in trait combinations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1162800" y="844920"/>
            <a:ext cx="6818040" cy="3654360"/>
          </a:xfrm>
          <a:prstGeom prst="rect">
            <a:avLst/>
          </a:prstGeom>
          <a:ln w="0">
            <a:noFill/>
          </a:ln>
        </p:spPr>
      </p:pic>
      <p:sp>
        <p:nvSpPr>
          <p:cNvPr id="204" name=""/>
          <p:cNvSpPr/>
          <p:nvPr/>
        </p:nvSpPr>
        <p:spPr>
          <a:xfrm>
            <a:off x="1080000" y="1319760"/>
            <a:ext cx="3419640" cy="155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"/>
          <p:cNvSpPr/>
          <p:nvPr/>
        </p:nvSpPr>
        <p:spPr>
          <a:xfrm>
            <a:off x="4500000" y="1319760"/>
            <a:ext cx="3419640" cy="155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"/>
          <p:cNvSpPr/>
          <p:nvPr/>
        </p:nvSpPr>
        <p:spPr>
          <a:xfrm>
            <a:off x="4500000" y="2867760"/>
            <a:ext cx="3419640" cy="155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"/>
          <p:cNvSpPr/>
          <p:nvPr/>
        </p:nvSpPr>
        <p:spPr>
          <a:xfrm>
            <a:off x="1080000" y="2867760"/>
            <a:ext cx="3419640" cy="155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3" dur="indefinite" restart="never" nodeType="tmRoot">
          <p:childTnLst>
            <p:seq>
              <p:cTn id="134" dur="indefinite" nodeType="mainSeq">
                <p:childTnLst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oliennummernplatzhalter 1_ 3"/>
          <p:cNvSpPr/>
          <p:nvPr/>
        </p:nvSpPr>
        <p:spPr>
          <a:xfrm>
            <a:off x="7560000" y="4680000"/>
            <a:ext cx="119844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CEC73A65-2B00-4106-9B60-EB6B4B88400E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09" name="Textplatzhalter 2_ 3"/>
          <p:cNvSpPr/>
          <p:nvPr/>
        </p:nvSpPr>
        <p:spPr>
          <a:xfrm>
            <a:off x="539640" y="376200"/>
            <a:ext cx="8244000" cy="5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Widespread and Invasive Species are better known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341640" y="726480"/>
            <a:ext cx="8460360" cy="4240800"/>
          </a:xfrm>
          <a:prstGeom prst="rect">
            <a:avLst/>
          </a:prstGeom>
          <a:ln w="0">
            <a:noFill/>
          </a:ln>
        </p:spPr>
      </p:pic>
      <p:sp>
        <p:nvSpPr>
          <p:cNvPr id="211" name=""/>
          <p:cNvSpPr/>
          <p:nvPr/>
        </p:nvSpPr>
        <p:spPr>
          <a:xfrm>
            <a:off x="4536000" y="726480"/>
            <a:ext cx="4175280" cy="4108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5" dur="indefinite" restart="never" nodeType="tmRoot">
          <p:childTnLst>
            <p:seq>
              <p:cTn id="156" dur="indefinite" nodeType="mainSeq">
                <p:childTnLst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916</TotalTime>
  <Application>LibreOffice/7.1.4.2$MacOSX_X86_64 LibreOffice_project/a529a4fab45b75fefc5b6226684193eb000654f6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2022-09-07T09:01:24Z</dcterms:created>
  <dc:creator>Matthias Grenié</dc:creator>
  <dc:description/>
  <dc:language>fr-FR</dc:language>
  <cp:lastModifiedBy>Matthias Grenié</cp:lastModifiedBy>
  <dcterms:modified xsi:type="dcterms:W3CDTF">2022-09-11T16:38:29Z</dcterms:modified>
  <cp:revision>63</cp:revision>
  <dc:subject/>
  <dc:title>iDiv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0</vt:r8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r8>0</vt:r8>
  </property>
  <property fmtid="{D5CDD505-2E9C-101B-9397-08002B2CF9AE}" pid="6" name="Notes">
    <vt:r8>0</vt:r8>
  </property>
  <property fmtid="{D5CDD505-2E9C-101B-9397-08002B2CF9AE}" pid="7" name="PresentationFormat">
    <vt:lpwstr>Bildschirmpräsentation (16:9)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r8>35</vt:r8>
  </property>
</Properties>
</file>